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73" r:id="rId4"/>
    <p:sldId id="269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6" r:id="rId14"/>
    <p:sldId id="268" r:id="rId15"/>
    <p:sldId id="258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0" r:id="rId26"/>
    <p:sldId id="271" r:id="rId27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6600"/>
    <a:srgbClr val="FF33CC"/>
    <a:srgbClr val="A50021"/>
    <a:srgbClr val="660033"/>
    <a:srgbClr val="660066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60"/>
  </p:normalViewPr>
  <p:slideViewPr>
    <p:cSldViewPr>
      <p:cViewPr varScale="1">
        <p:scale>
          <a:sx n="82" d="100"/>
          <a:sy n="82" d="100"/>
        </p:scale>
        <p:origin x="1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6B64-0E62-475E-A0A5-E6A8D9B3DB28}" type="datetimeFigureOut">
              <a:rPr lang="zh-TW" altLang="en-US" smtClean="0"/>
              <a:t>2020/1/16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D3D2-7CB3-411A-89BD-64E79152A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32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E1A0E-2F09-4FBD-A4FD-D1CD0F07C434}" type="datetimeFigureOut">
              <a:rPr lang="zh-TW" altLang="en-US" smtClean="0"/>
              <a:t>2020/1/16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8A70-E26A-4045-8EEF-10BB99419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00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2A98-D421-4FDF-A813-716D7A478E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27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BC570-2530-4C71-AF98-DABB98FAAD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5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B7A5-3FC2-4989-8F19-C9A50190E0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31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E9657A-B179-4D5D-9066-C76E8F19D9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912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E8820B-C6D7-40D4-A3E6-B8545B72CC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27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E9F3E-EA35-4675-9D2D-C69B5D61B1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348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F80E6-93A7-42DC-8919-5D6F6FB0C9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5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A265-4098-4E36-9AD1-6CF949CCD4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551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8EF14-C1AC-45D8-BC68-C3445D1AC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25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40515-2282-43ED-9D24-2F3F3E0A93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38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9F12-5783-4C98-9652-74EBDC477F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27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5C7B5-2E25-4804-B28B-34657B7EA0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82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1FF3-97A1-4C23-A0D6-ECB0054878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78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4672-5BF1-460D-9BAD-8F3B0443CD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60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 userDrawn="1"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0419" name="Oval 3"/>
            <p:cNvSpPr>
              <a:spLocks noChangeArrowheads="1"/>
            </p:cNvSpPr>
            <p:nvPr userDrawn="1"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60420" name="Oval 4"/>
            <p:cNvSpPr>
              <a:spLocks noChangeArrowheads="1"/>
            </p:cNvSpPr>
            <p:nvPr userDrawn="1"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60421" name="Oval 5"/>
            <p:cNvSpPr>
              <a:spLocks noChangeArrowheads="1"/>
            </p:cNvSpPr>
            <p:nvPr userDrawn="1"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60422" name="Oval 6"/>
            <p:cNvSpPr>
              <a:spLocks noChangeArrowheads="1"/>
            </p:cNvSpPr>
            <p:nvPr userDrawn="1"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60423" name="Oval 7"/>
            <p:cNvSpPr>
              <a:spLocks noChangeArrowheads="1"/>
            </p:cNvSpPr>
            <p:nvPr userDrawn="1"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8EE8D8C2-2B85-42C7-AA69-B124DFB91AB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20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5013176"/>
            <a:ext cx="7772400" cy="1634505"/>
          </a:xfrm>
        </p:spPr>
        <p:txBody>
          <a:bodyPr anchor="ctr"/>
          <a:lstStyle/>
          <a:p>
            <a:pPr>
              <a:spcAft>
                <a:spcPts val="0"/>
              </a:spcAft>
            </a:pPr>
            <a:r>
              <a:rPr lang="zh-TW" altLang="en-US" sz="38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8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復興商工</a:t>
            </a:r>
            <a:r>
              <a:rPr lang="en-US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108 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1 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 </a:t>
            </a:r>
            <a:r>
              <a:rPr lang="en-US" altLang="zh-TW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</a:t>
            </a:r>
            <a:r>
              <a:rPr lang="zh-TW" altLang="zh-TW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領域 </a:t>
            </a:r>
            <a:r>
              <a:rPr lang="zh-TW" altLang="en-US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廣設科</a:t>
            </a:r>
            <a:r>
              <a:rPr lang="zh-TW" altLang="zh-TW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課程設計</a:t>
            </a:r>
            <a:r>
              <a:rPr lang="zh-TW" altLang="zh-TW" sz="4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4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TW" sz="4000" b="1" dirty="0">
              <a:solidFill>
                <a:schemeClr val="accent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6"/>
            <a:ext cx="9144000" cy="51435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2A98-D421-4FDF-A813-716D7A478E86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松果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700213"/>
            <a:ext cx="4114800" cy="40608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一片片的鱗片在整粒松果上順著兩組螺線排列：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一組呈順時針旋轉，另一組呈反時針，仔細瞧瞧，順時針螺線的排列數目是 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，反時針方向則為 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，而另一組常出現的數字是「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 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 </a:t>
            </a:r>
          </a:p>
        </p:txBody>
      </p:sp>
      <p:pic>
        <p:nvPicPr>
          <p:cNvPr id="66564" name="Picture 4" descr="pinecon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816350" cy="37353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E6-93A7-42DC-8919-5D6F6FB0C94C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鳳梨的外皮鱗片</a:t>
            </a:r>
            <a:r>
              <a:rPr lang="zh-TW" alt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1484313"/>
            <a:ext cx="4038600" cy="4530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0000CC"/>
                </a:solidFill>
                <a:ea typeface="標楷體" panose="03000509000000000000" pitchFamily="65" charset="-120"/>
              </a:rPr>
              <a:t>鳳梨上的生成螺線更是清楚可數，因為它的外皮可被分成一些幾乎是六角形的小格子，如圖。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660066"/>
                </a:solidFill>
                <a:ea typeface="標楷體" panose="03000509000000000000" pitchFamily="65" charset="-120"/>
              </a:rPr>
              <a:t>其中有五條較平緩的平行螺線往右上旋，有八條較陡的平行螺線往左上旋，另外還有更陡的十三條平行螺線是往右上旋。</a:t>
            </a:r>
          </a:p>
        </p:txBody>
      </p:sp>
      <p:pic>
        <p:nvPicPr>
          <p:cNvPr id="65542" name="Picture 6" descr="03010231001I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3128963" cy="4171950"/>
          </a:xfr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820B-C6D7-40D4-A3E6-B8545B72CCD1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向日葵種子的螺旋排列</a:t>
            </a:r>
            <a:r>
              <a:rPr lang="zh-TW" altLang="en-US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84313"/>
            <a:ext cx="4330700" cy="49244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向日葵花心的排列中，可以看到一組順時鐘方向的螺線，及另一組逆時鍾方向的螺線，這兩組螺線的數目，恰好是費氏數列的「相鄰兩項」，有些菊花是</a:t>
            </a:r>
            <a:r>
              <a:rPr lang="en-US" altLang="zh-TW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13,21</a:t>
            </a: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21,34</a:t>
            </a: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向日葵依不同品種，可能是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34,55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55,89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89,144</a:t>
            </a:r>
            <a:r>
              <a:rPr lang="zh-TW" altLang="en-US" sz="24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</p:txBody>
      </p:sp>
      <p:pic>
        <p:nvPicPr>
          <p:cNvPr id="64516" name="Picture 4" descr="1804804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0452"/>
          <a:stretch>
            <a:fillRect/>
          </a:stretch>
        </p:blipFill>
        <p:spPr bwMode="auto">
          <a:xfrm>
            <a:off x="539750" y="1700213"/>
            <a:ext cx="3816350" cy="3575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E6-93A7-42DC-8919-5D6F6FB0C94C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愛美的費氏數列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在費氏數列中，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13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21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34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55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89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144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233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kumimoji="0" lang="en-US" altLang="zh-TW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377</a:t>
            </a:r>
            <a:r>
              <a:rPr kumimoji="0" lang="en-US" altLang="zh-TW" sz="240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kumimoji="0" lang="zh-TW" altLang="en-US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可算出</a:t>
            </a:r>
            <a:r>
              <a:rPr kumimoji="0" lang="zh-TW" altLang="en-US" sz="24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後項與前項的比值：</a:t>
            </a:r>
            <a:r>
              <a:rPr kumimoji="0" lang="zh-TW" altLang="en-US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kumimoji="0" lang="zh-TW" altLang="en-US" sz="2800"/>
              <a:t>   </a:t>
            </a:r>
            <a:endParaRPr kumimoji="0" lang="zh-TW" altLang="en-US" sz="4000"/>
          </a:p>
          <a:p>
            <a:pPr>
              <a:lnSpc>
                <a:spcPct val="120000"/>
              </a:lnSpc>
              <a:spcBef>
                <a:spcPct val="3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kumimoji="0" lang="zh-TW" altLang="en-US" sz="2600" b="1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kumimoji="0" lang="en-US" altLang="zh-TW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 </a:t>
            </a:r>
            <a:r>
              <a:rPr kumimoji="0" lang="en-US" altLang="zh-TW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kumimoji="0" lang="en-US" altLang="zh-TW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</a:t>
            </a:r>
            <a:r>
              <a:rPr kumimoji="0" lang="en-US" altLang="zh-TW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kumimoji="0" lang="en-US" altLang="zh-TW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)</a:t>
            </a:r>
            <a:r>
              <a:rPr kumimoji="0" lang="zh-TW" altLang="en-US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kumimoji="0" lang="zh-TW" altLang="en-US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kumimoji="0" lang="en-US" altLang="zh-TW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kumimoji="0" lang="zh-TW" altLang="en-US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＝</a:t>
            </a:r>
            <a:r>
              <a:rPr kumimoji="0" lang="en-US" altLang="zh-TW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kumimoji="0" lang="zh-TW" altLang="en-US" sz="26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kumimoji="0" lang="zh-TW" altLang="en-US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kumimoji="0" lang="en-US" altLang="zh-TW" sz="26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endParaRPr kumimoji="0" lang="en-US" altLang="zh-TW" sz="26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35000"/>
              </a:lnSpc>
            </a:pP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這種分割方式叫做</a:t>
            </a:r>
            <a:r>
              <a:rPr kumimoji="0" lang="zh-TW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「黃金分割」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，而分割出來的兩線段的比，就叫做</a:t>
            </a:r>
            <a:r>
              <a:rPr kumimoji="0" lang="zh-TW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「黃金比例」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。為了方便，我們把 </a:t>
            </a:r>
            <a:r>
              <a:rPr kumimoji="0" lang="en-US" altLang="zh-TW" sz="2400" b="1" i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kumimoji="0" lang="en-US" altLang="zh-TW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當作</a:t>
            </a:r>
            <a:r>
              <a:rPr kumimoji="0" lang="en-US" altLang="zh-TW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，那麼經過運算之後，</a:t>
            </a:r>
            <a:r>
              <a:rPr kumimoji="0" lang="en-US" altLang="zh-TW" sz="2400" b="1" i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kumimoji="0" lang="zh-TW" altLang="en-US" sz="24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大約等於 </a:t>
            </a:r>
            <a:r>
              <a:rPr kumimoji="0" lang="en-US" altLang="zh-TW" sz="2400" b="1">
                <a:solidFill>
                  <a:srgbClr val="FF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1.618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，這就是古希臘人發現的</a:t>
            </a:r>
            <a:r>
              <a:rPr kumimoji="0" lang="zh-TW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「黃金比例」</a:t>
            </a:r>
            <a:r>
              <a:rPr kumimoji="0" lang="zh-TW" altLang="en-US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971550" y="2781300"/>
          <a:ext cx="898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4" name="方程式" r:id="rId3" imgW="545863" imgH="393529" progId="Equation.3">
                  <p:embed/>
                </p:oleObj>
              </mc:Choice>
              <mc:Fallback>
                <p:oleObj name="方程式" r:id="rId3" imgW="545863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1300"/>
                        <a:ext cx="8985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2411413" y="2751138"/>
          <a:ext cx="93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5" name="方程式" r:id="rId5" imgW="545863" imgH="393529" progId="Equation.3">
                  <p:embed/>
                </p:oleObj>
              </mc:Choice>
              <mc:Fallback>
                <p:oleObj name="方程式" r:id="rId5" imgW="54586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751138"/>
                        <a:ext cx="9366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3708400" y="2782888"/>
          <a:ext cx="10080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6" name="方程式" r:id="rId7" imgW="609336" imgH="393529" progId="Equation.3">
                  <p:embed/>
                </p:oleObj>
              </mc:Choice>
              <mc:Fallback>
                <p:oleObj name="方程式" r:id="rId7" imgW="6093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82888"/>
                        <a:ext cx="1008063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5148263" y="2781300"/>
          <a:ext cx="9366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7" name="方程式" r:id="rId9" imgW="596641" imgH="393529" progId="Equation.3">
                  <p:embed/>
                </p:oleObj>
              </mc:Choice>
              <mc:Fallback>
                <p:oleObj name="方程式" r:id="rId9" imgW="596641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781300"/>
                        <a:ext cx="9366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4" name="Picture 14" descr="tusky%20(82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E6-93A7-42DC-8919-5D6F6FB0C94C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404664"/>
            <a:ext cx="8363272" cy="6120680"/>
          </a:xfrm>
        </p:spPr>
        <p:txBody>
          <a:bodyPr/>
          <a:lstStyle/>
          <a:p>
            <a:r>
              <a:rPr lang="zh-TW" altLang="zh-TW" dirty="0" smtClean="0"/>
              <a:t>西元前</a:t>
            </a:r>
            <a:r>
              <a:rPr lang="en-US" altLang="zh-TW" dirty="0"/>
              <a:t>1</a:t>
            </a:r>
            <a:r>
              <a:rPr lang="zh-TW" altLang="zh-TW" dirty="0"/>
              <a:t>世紀的古羅馬建築師維特魯</a:t>
            </a:r>
            <a:r>
              <a:rPr lang="zh-TW" altLang="zh-TW" dirty="0" smtClean="0"/>
              <a:t>威：</a:t>
            </a:r>
            <a:r>
              <a:rPr lang="zh-TW" altLang="zh-TW" dirty="0"/>
              <a:t>當人張開雙手雙腳時，以人的中心點肚臍眼當圓心劃出圓時，圓周剛好會碰到手和腳</a:t>
            </a:r>
            <a:r>
              <a:rPr lang="en-US" altLang="zh-TW" dirty="0"/>
              <a:t>(</a:t>
            </a:r>
            <a:r>
              <a:rPr lang="zh-TW" altLang="zh-TW" dirty="0"/>
              <a:t>即表示肚臍到手指的距離與到腳指的距離相等</a:t>
            </a:r>
            <a:r>
              <a:rPr lang="en-US" altLang="zh-TW" dirty="0"/>
              <a:t>,perfect</a:t>
            </a:r>
            <a:r>
              <a:rPr lang="zh-TW" altLang="zh-TW" dirty="0"/>
              <a:t>）；當手平伸像十字架時，雙手指距離剛好等於身高，故可以此劃成一正方形表示</a:t>
            </a:r>
            <a:r>
              <a:rPr lang="en-US" altLang="zh-TW" dirty="0"/>
              <a:t>(</a:t>
            </a:r>
            <a:r>
              <a:rPr lang="zh-TW" altLang="zh-TW" dirty="0"/>
              <a:t>完美的正方形啊，</a:t>
            </a:r>
            <a:r>
              <a:rPr lang="en-US" altLang="zh-TW" dirty="0"/>
              <a:t>perfect)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文藝復興</a:t>
            </a:r>
            <a:r>
              <a:rPr lang="zh-TW" altLang="zh-TW" dirty="0"/>
              <a:t>時期的達文西便根據這觀念畫</a:t>
            </a:r>
            <a:r>
              <a:rPr lang="zh-TW" altLang="zh-TW" dirty="0" smtClean="0"/>
              <a:t>出有名</a:t>
            </a:r>
            <a:r>
              <a:rPr lang="zh-TW" altLang="zh-TW" dirty="0"/>
              <a:t>的人體比例圖，除了表達完美的人體比例只能是造物主巧妙安排的比例外，圓形表陰性，十字方形表陽性，此圖便是在陰陽調和的和諧</a:t>
            </a:r>
            <a:r>
              <a:rPr lang="zh-TW" altLang="zh-TW" dirty="0" smtClean="0"/>
              <a:t>下完美構成。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69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1397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088" tIns="6348" rIns="38088" bIns="6348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19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42849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19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42849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4" y="143669"/>
            <a:ext cx="4850994" cy="65973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40560" y="535810"/>
            <a:ext cx="4103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zh-TW" dirty="0"/>
              <a:t>手掌的寬度相當於四隻手指寬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腳掌的長度相當於四個手掌寬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肘長相當於六個手掌寬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男性的高度相當於四個肘長（即</a:t>
            </a:r>
            <a:r>
              <a:rPr lang="en-US" altLang="zh-TW" dirty="0"/>
              <a:t> 24 </a:t>
            </a:r>
            <a:r>
              <a:rPr lang="zh-TW" altLang="zh-TW" dirty="0"/>
              <a:t>個手掌寬）</a:t>
            </a:r>
          </a:p>
          <a:p>
            <a:r>
              <a:rPr lang="en-US" altLang="zh-TW" dirty="0"/>
              <a:t>5.</a:t>
            </a:r>
            <a:r>
              <a:rPr lang="zh-TW" altLang="zh-TW" dirty="0"/>
              <a:t>一步的距離有四個肘長</a:t>
            </a:r>
          </a:p>
          <a:p>
            <a:r>
              <a:rPr lang="en-US" altLang="zh-TW" dirty="0"/>
              <a:t>6.</a:t>
            </a:r>
            <a:r>
              <a:rPr lang="zh-TW" altLang="zh-TW" dirty="0"/>
              <a:t>展雙臂的長度等於身高</a:t>
            </a:r>
          </a:p>
          <a:p>
            <a:r>
              <a:rPr lang="en-US" altLang="zh-TW" dirty="0"/>
              <a:t>7.</a:t>
            </a:r>
            <a:r>
              <a:rPr lang="zh-TW" altLang="zh-TW" dirty="0"/>
              <a:t>從髮線到下顎底部的距離是身高的十分之一</a:t>
            </a:r>
          </a:p>
          <a:p>
            <a:r>
              <a:rPr lang="en-US" altLang="zh-TW" dirty="0"/>
              <a:t>8.</a:t>
            </a:r>
            <a:r>
              <a:rPr lang="zh-TW" altLang="zh-TW" dirty="0"/>
              <a:t>從頭頂到下顎底部的距離是身高的八分之一</a:t>
            </a:r>
          </a:p>
          <a:p>
            <a:r>
              <a:rPr lang="en-US" altLang="zh-TW" dirty="0"/>
              <a:t>9.</a:t>
            </a:r>
            <a:r>
              <a:rPr lang="zh-TW" altLang="zh-TW" dirty="0"/>
              <a:t>肩膀的最大寬度是身高的四分之一</a:t>
            </a:r>
          </a:p>
          <a:p>
            <a:r>
              <a:rPr lang="en-US" altLang="zh-TW" dirty="0"/>
              <a:t>10</a:t>
            </a:r>
            <a:r>
              <a:rPr lang="zh-TW" altLang="zh-TW" dirty="0"/>
              <a:t>從手肘到指尖的距離是身高的五分之一</a:t>
            </a:r>
          </a:p>
          <a:p>
            <a:r>
              <a:rPr lang="en-US" altLang="zh-TW" dirty="0"/>
              <a:t>11.</a:t>
            </a:r>
            <a:r>
              <a:rPr lang="zh-TW" altLang="zh-TW" dirty="0"/>
              <a:t>從手肘到腋窩的距離是身高的八分之一</a:t>
            </a:r>
          </a:p>
          <a:p>
            <a:r>
              <a:rPr lang="en-US" altLang="zh-TW" dirty="0"/>
              <a:t>12.</a:t>
            </a:r>
            <a:r>
              <a:rPr lang="zh-TW" altLang="zh-TW" dirty="0"/>
              <a:t>手掌長度是身高的十分之一</a:t>
            </a:r>
          </a:p>
          <a:p>
            <a:r>
              <a:rPr lang="en-US" altLang="zh-TW" dirty="0"/>
              <a:t>13.</a:t>
            </a:r>
            <a:r>
              <a:rPr lang="zh-TW" altLang="zh-TW" dirty="0"/>
              <a:t>從下顎底部到鼻子的距離是頭部長度的三分之一</a:t>
            </a:r>
          </a:p>
          <a:p>
            <a:r>
              <a:rPr lang="en-US" altLang="zh-TW" dirty="0"/>
              <a:t>14.</a:t>
            </a:r>
            <a:r>
              <a:rPr lang="zh-TW" altLang="zh-TW" dirty="0"/>
              <a:t>從髮線到眉毛的距離是臉部長度的三分之一</a:t>
            </a:r>
          </a:p>
          <a:p>
            <a:r>
              <a:rPr lang="en-US" altLang="zh-TW" dirty="0"/>
              <a:t>15.</a:t>
            </a:r>
            <a:r>
              <a:rPr lang="zh-TW" altLang="zh-TW" dirty="0"/>
              <a:t>耳朵的長度是臉部長度的三分之一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88640"/>
            <a:ext cx="6151405" cy="43924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4581128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如圖我們將一條直線分成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c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和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b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兩部分，當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c/b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等於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0.618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時，那麼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y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點就是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c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與</a:t>
            </a:r>
            <a:r>
              <a:rPr lang="en-US" altLang="zh-TW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b</a:t>
            </a:r>
            <a:r>
              <a:rPr lang="zh-TW" altLang="en-US" sz="3200" b="0" i="0" u="none" strike="noStrike" dirty="0" smtClean="0">
                <a:solidFill>
                  <a:srgbClr val="363636"/>
                </a:solidFill>
                <a:effectLst/>
                <a:latin typeface="Geneva"/>
              </a:rPr>
              <a:t>的黃金分割點。這樣的畫面比例相對於其他構圖比例，會顯得更加協調，更符合人們的審美習慣。</a:t>
            </a:r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793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費氏級數在基本設計中的應用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18"/>
            <a:ext cx="4968552" cy="54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0100"/>
            <a:ext cx="5904656" cy="64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74" y="489135"/>
            <a:ext cx="5688632" cy="5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30725"/>
          </a:xfrm>
        </p:spPr>
        <p:txBody>
          <a:bodyPr/>
          <a:lstStyle/>
          <a:p>
            <a:r>
              <a:rPr lang="zh-TW" altLang="en-US" dirty="0" smtClean="0"/>
              <a:t>藉由數列與級數的課程引進費氏數列在日常呈現的概念，進而探討黃金分割對於廣設科同學學習關於繪圖、攝影及色彩的運用。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E6-93A7-42DC-8919-5D6F6FB0C94C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60960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688632" cy="58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2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34" y="612648"/>
            <a:ext cx="5628132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592074"/>
            <a:ext cx="5541264" cy="56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3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0" y="952938"/>
            <a:ext cx="8075240" cy="54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9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6" y="678942"/>
            <a:ext cx="5458968" cy="5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274638"/>
            <a:ext cx="8637225" cy="5762649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8451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753009" cy="597666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36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9592" y="62068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dirty="0" smtClean="0"/>
              <a:t>黃金分割 </a:t>
            </a:r>
            <a:r>
              <a:rPr lang="en-US" altLang="zh-TW" sz="3200" dirty="0" smtClean="0"/>
              <a:t>(Golden section) </a:t>
            </a:r>
            <a:r>
              <a:rPr lang="zh-TW" altLang="en-US" sz="3200" dirty="0" smtClean="0"/>
              <a:t>就 是 將 一 個 線 段 分 割 成 大 小 兩 段</a:t>
            </a:r>
            <a:r>
              <a:rPr lang="en-US" altLang="zh-TW" sz="3200" dirty="0" smtClean="0"/>
              <a:t>, </a:t>
            </a:r>
            <a:r>
              <a:rPr lang="zh-TW" altLang="en-US" sz="3200" dirty="0" smtClean="0"/>
              <a:t>使 得</a:t>
            </a:r>
          </a:p>
          <a:p>
            <a:pPr algn="dist"/>
            <a:r>
              <a:rPr lang="zh-TW" altLang="en-US" sz="3200" b="1" dirty="0" smtClean="0"/>
              <a:t>全 段</a:t>
            </a:r>
            <a:r>
              <a:rPr lang="en-US" altLang="zh-TW" sz="3200" b="1" dirty="0" smtClean="0">
                <a:solidFill>
                  <a:srgbClr val="006600"/>
                </a:solidFill>
              </a:rPr>
              <a:t>(</a:t>
            </a:r>
            <a:r>
              <a:rPr lang="en-US" altLang="zh-TW" sz="3200" b="1" dirty="0" err="1" smtClean="0">
                <a:solidFill>
                  <a:srgbClr val="006600"/>
                </a:solidFill>
              </a:rPr>
              <a:t>a+b</a:t>
            </a:r>
            <a:r>
              <a:rPr lang="en-US" altLang="zh-TW" sz="3200" b="1" dirty="0" smtClean="0">
                <a:solidFill>
                  <a:srgbClr val="006600"/>
                </a:solidFill>
              </a:rPr>
              <a:t>)</a:t>
            </a:r>
            <a:r>
              <a:rPr lang="zh-TW" altLang="en-US" sz="3200" b="1" dirty="0" smtClean="0">
                <a:solidFill>
                  <a:srgbClr val="006600"/>
                </a:solidFill>
              </a:rPr>
              <a:t> 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大 段</a:t>
            </a:r>
            <a:r>
              <a:rPr lang="en-US" altLang="zh-TW" sz="3200" b="1" dirty="0" smtClean="0">
                <a:solidFill>
                  <a:srgbClr val="0000CC"/>
                </a:solidFill>
              </a:rPr>
              <a:t>a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= </a:t>
            </a:r>
            <a:r>
              <a:rPr lang="zh-TW" altLang="en-US" sz="3200" b="1" dirty="0" smtClean="0"/>
              <a:t>大 段 </a:t>
            </a:r>
            <a:r>
              <a:rPr lang="en-US" altLang="zh-TW" sz="3200" b="1" dirty="0" smtClean="0">
                <a:solidFill>
                  <a:srgbClr val="0000CC"/>
                </a:solidFill>
              </a:rPr>
              <a:t>a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小 段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b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156176" cy="355903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978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4581128"/>
            <a:ext cx="8859763" cy="3522613"/>
          </a:xfrm>
        </p:spPr>
        <p:txBody>
          <a:bodyPr/>
          <a:lstStyle/>
          <a:p>
            <a:r>
              <a:rPr lang="zh-TW" altLang="zh-TW" sz="2400" dirty="0"/>
              <a:t>微弱餘光的夕陽與剛剛升起的月亮融合在一起，精彩光線映襯著湖邊圍欄與古樹的剪影，攝影師把前景的主體，放在整個畫面右邊的</a:t>
            </a:r>
            <a:r>
              <a:rPr lang="en-US" altLang="zh-TW" sz="2400" dirty="0"/>
              <a:t>2/3</a:t>
            </a:r>
            <a:r>
              <a:rPr lang="zh-TW" altLang="zh-TW" sz="2400" dirty="0"/>
              <a:t>處，餘下</a:t>
            </a:r>
            <a:r>
              <a:rPr lang="en-US" altLang="zh-TW" sz="2400" dirty="0"/>
              <a:t>1/3</a:t>
            </a:r>
            <a:r>
              <a:rPr lang="zh-TW" altLang="zh-TW" sz="2400" dirty="0"/>
              <a:t>則留給完美的自然光線，此組合讓整幅畫面感覺更加安穩，主題也更加明確與突出，並且結合了完美的光影效果，可以說是一幅成功的風景攝影作品。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6096000" cy="4067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-180528" y="566043"/>
            <a:ext cx="2215991" cy="360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影上的應用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黃金分割在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</a:t>
            </a:r>
          </a:p>
          <a:p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60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4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費波那西數列</a:t>
            </a:r>
            <a:r>
              <a:rPr lang="zh-TW" altLang="en-US" sz="3400" b="1" dirty="0">
                <a:solidFill>
                  <a:srgbClr val="CC0000"/>
                </a:solidFill>
                <a:latin typeface="華康魏碑體" pitchFamily="65" charset="-120"/>
                <a:ea typeface="華康魏碑體" pitchFamily="65" charset="-120"/>
              </a:rPr>
              <a:t>（</a:t>
            </a:r>
            <a:r>
              <a:rPr lang="en-US" altLang="zh-TW" sz="3400" b="1" dirty="0">
                <a:solidFill>
                  <a:srgbClr val="CC0000"/>
                </a:solidFill>
                <a:latin typeface="華康魏碑體" pitchFamily="65" charset="-120"/>
                <a:ea typeface="華康魏碑體" pitchFamily="65" charset="-120"/>
              </a:rPr>
              <a:t>Fibonacci Sequence</a:t>
            </a:r>
            <a:r>
              <a:rPr lang="zh-TW" altLang="en-US" sz="3400" b="1" dirty="0">
                <a:solidFill>
                  <a:srgbClr val="CC0000"/>
                </a:solidFill>
                <a:latin typeface="華康魏碑體" pitchFamily="65" charset="-120"/>
                <a:ea typeface="華康魏碑體" pitchFamily="65" charset="-120"/>
              </a:rPr>
              <a:t>）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1397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088" tIns="6348" rIns="38088" bIns="6348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19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42849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43875" y="1268760"/>
            <a:ext cx="85693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sz="2400" dirty="0"/>
              <a:t>    </a:t>
            </a:r>
            <a:r>
              <a:rPr lang="zh-TW" altLang="en-US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十三世紀的義大利數學家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費波那西 </a:t>
            </a:r>
            <a:r>
              <a:rPr lang="en-US" altLang="zh-TW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(Fibonacci) 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提出了一個</a:t>
            </a:r>
            <a:r>
              <a:rPr lang="zh-TW" altLang="en-US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有趣的問題：假定一對兔子在它們出生整整兩個月以後可以生一對小兔子，其後每隔一個月又可以再生一對小兔子。假定現在在一個籠子裡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sz="2400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一對</a:t>
            </a:r>
            <a:r>
              <a:rPr lang="zh-TW" altLang="en-US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剛生下來的小兔子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</a:t>
            </a:r>
            <a:r>
              <a:rPr lang="zh-TW" altLang="en-US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一年以後籠子裏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endParaRPr lang="en-US" altLang="zh-TW" sz="2400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en-US" sz="24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有幾對兔子？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400" dirty="0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19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42849" anchor="ctr">
            <a:spAutoFit/>
          </a:bodyPr>
          <a:lstStyle/>
          <a:p>
            <a:r>
              <a:rPr lang="en-US" altLang="zh-TW"/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68" y="3284984"/>
            <a:ext cx="4788024" cy="299251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9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動動腦時間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362950" cy="4924425"/>
          </a:xfrm>
        </p:spPr>
        <p:txBody>
          <a:bodyPr/>
          <a:lstStyle/>
          <a:p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讓我們仔細地算一下。</a:t>
            </a:r>
          </a:p>
          <a:p>
            <a:r>
              <a:rPr lang="zh-TW" altLang="en-US" sz="20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第一、第二個月，小兔子長成大兔子，但還沒成熟不能生小兔子，所以總共只有一對。</a:t>
            </a:r>
          </a:p>
          <a:p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第三個月，原有的一對大兔子生了一對小兔子，現在一共有二對了。</a:t>
            </a:r>
          </a:p>
          <a:p>
            <a:r>
              <a:rPr lang="zh-TW" altLang="en-US" sz="20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第四個月，大兔子又生了一對小兔子，但是第二代的那對小兔子還沒成熟，還不能生小兔子，所以總共有三對。</a:t>
            </a:r>
          </a:p>
          <a:p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第五個月，第一、二兩代的兩對兔子各生了一對小兔子，連同四月份原有的三對，現在一共有五對了。</a:t>
            </a:r>
          </a:p>
          <a:p>
            <a:r>
              <a:rPr lang="zh-TW" altLang="en-US" sz="20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第六個月，在四月份已經有的三對兔子各生一對小兔了，連同五月份原有的五對兔子</a:t>
            </a:r>
            <a:r>
              <a:rPr lang="en-US" altLang="zh-TW" sz="20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現在一共有八對了。</a:t>
            </a:r>
          </a:p>
          <a:p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依此類推，每個月份所有的兔子對數應該等於其上一個月所有的兔子對數（也就是原有的兔子對數）及其上上個月所有的兔子對數（這些兔子各生了一對小兔子）的總和。所以每個月的兔子對數應該是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144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233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，每一項都是前兩項之和。因此，一年後籠子裡應該有</a:t>
            </a:r>
            <a:r>
              <a:rPr lang="en-US" altLang="zh-TW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233</a:t>
            </a:r>
            <a: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對兔子了。</a:t>
            </a:r>
            <a:br>
              <a:rPr lang="zh-TW" altLang="en-US" sz="20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0000CC"/>
                </a:solidFill>
              </a:rPr>
              <a:t/>
            </a:r>
            <a:br>
              <a:rPr lang="zh-TW" altLang="en-US" sz="1800">
                <a:solidFill>
                  <a:srgbClr val="0000CC"/>
                </a:solidFill>
              </a:rPr>
            </a:br>
            <a:r>
              <a:rPr lang="zh-TW" altLang="en-US" sz="1800"/>
              <a:t> </a:t>
            </a:r>
          </a:p>
        </p:txBody>
      </p:sp>
      <p:pic>
        <p:nvPicPr>
          <p:cNvPr id="70660" name="Picture 4" descr="tusky%20(7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8150"/>
            <a:ext cx="75882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0" name="Picture 14" descr="tusky%20(78)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758825" cy="75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820B-C6D7-40D4-A3E6-B8545B72CCD1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13562" cy="28003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4076700"/>
            <a:ext cx="8064500" cy="2520950"/>
          </a:xfrm>
          <a:noFill/>
          <a:ln/>
        </p:spPr>
        <p:txBody>
          <a:bodyPr/>
          <a:lstStyle/>
          <a:p>
            <a:r>
              <a:rPr lang="zh-TW" altLang="en-US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這些兔子的數目我們稱之為</a:t>
            </a:r>
            <a:r>
              <a:rPr lang="zh-TW" altLang="en-US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費氏數</a:t>
            </a:r>
            <a:r>
              <a:rPr lang="zh-TW" altLang="en-US" sz="24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24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Fibonacci numbers</a:t>
            </a:r>
            <a:r>
              <a:rPr lang="zh-TW" altLang="en-US" sz="24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  <a:r>
              <a:rPr lang="zh-TW" altLang="en-US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。為方便起見，我們用</a:t>
            </a:r>
            <a:r>
              <a:rPr lang="zh-TW" altLang="en-US" sz="2000" i="1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Fn</a:t>
            </a:r>
            <a:r>
              <a:rPr lang="en-US" altLang="zh-TW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表示第</a:t>
            </a:r>
            <a:r>
              <a:rPr lang="zh-TW" altLang="en-US" sz="2000" i="1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 </a:t>
            </a:r>
            <a:r>
              <a:rPr lang="zh-TW" altLang="en-US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代兔子的數目。   </a:t>
            </a:r>
          </a:p>
          <a:p>
            <a:pPr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    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zh-TW" altLang="en-US" sz="200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我們觀察到</a:t>
            </a:r>
            <a:r>
              <a:rPr lang="en-US" altLang="zh-TW" sz="2000" i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 = </a:t>
            </a:r>
            <a:r>
              <a:rPr lang="en-US" altLang="zh-TW" sz="2000" i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00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= 1</a:t>
            </a:r>
            <a:br>
              <a:rPr lang="en-US" altLang="zh-TW" sz="200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00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而 </a:t>
            </a:r>
            <a:r>
              <a:rPr lang="zh-TW" altLang="en-US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800" i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≧3 </a:t>
            </a:r>
            <a:r>
              <a:rPr lang="zh-TW" altLang="en-US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en-US" altLang="zh-TW" sz="2800" i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Fn </a:t>
            </a:r>
            <a:r>
              <a:rPr lang="en-US" altLang="zh-TW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en-US" altLang="zh-TW" sz="2800" i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Fn</a:t>
            </a:r>
            <a:r>
              <a:rPr lang="en-US" altLang="zh-TW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- 1 + </a:t>
            </a:r>
            <a:r>
              <a:rPr lang="en-US" altLang="zh-TW" sz="2800" i="1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Fn </a:t>
            </a:r>
            <a:r>
              <a:rPr lang="en-US" altLang="zh-TW" sz="280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2  </a:t>
            </a:r>
          </a:p>
        </p:txBody>
      </p:sp>
      <p:pic>
        <p:nvPicPr>
          <p:cNvPr id="69638" name="Picture 6" descr="tusky%20(5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734050"/>
            <a:ext cx="10588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E6-93A7-42DC-8919-5D6F6FB0C94C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生活中的費氏數列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8002588" cy="45307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自然界中到處可見費氏數列的蹤跡。樹枝上的分枝數，多數花的瓣數都是費氏數：</a:t>
            </a:r>
            <a:r>
              <a:rPr lang="zh-TW" altLang="en-US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火鶴 </a:t>
            </a:r>
            <a:r>
              <a:rPr lang="en-US" altLang="zh-TW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、百合 </a:t>
            </a:r>
            <a:r>
              <a:rPr lang="en-US" altLang="zh-TW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，梅花 </a:t>
            </a:r>
            <a:r>
              <a:rPr lang="en-US" altLang="zh-TW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，桔梗常為 </a:t>
            </a:r>
            <a:r>
              <a:rPr lang="en-US" altLang="zh-TW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，金盞花 </a:t>
            </a:r>
            <a:r>
              <a:rPr lang="en-US" altLang="zh-TW" sz="24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等等。</a:t>
            </a:r>
          </a:p>
          <a:p>
            <a:pPr>
              <a:lnSpc>
                <a:spcPct val="125000"/>
              </a:lnSpc>
            </a:pPr>
            <a:r>
              <a:rPr lang="zh-TW" altLang="en-US" sz="2800">
                <a:solidFill>
                  <a:srgbClr val="660066"/>
                </a:solidFill>
                <a:latin typeface="華康魏碑體" pitchFamily="65" charset="-120"/>
                <a:ea typeface="華康魏碑體" pitchFamily="65" charset="-120"/>
              </a:rPr>
              <a:t>鸚鵡螺 </a:t>
            </a:r>
          </a:p>
          <a:p>
            <a:pPr>
              <a:lnSpc>
                <a:spcPct val="125000"/>
              </a:lnSpc>
            </a:pPr>
            <a:r>
              <a:rPr lang="zh-TW" altLang="en-US" sz="2800">
                <a:solidFill>
                  <a:srgbClr val="660066"/>
                </a:solidFill>
                <a:latin typeface="華康魏碑體" pitchFamily="65" charset="-120"/>
                <a:ea typeface="華康魏碑體" pitchFamily="65" charset="-120"/>
              </a:rPr>
              <a:t>松果 </a:t>
            </a:r>
          </a:p>
          <a:p>
            <a:pPr>
              <a:lnSpc>
                <a:spcPct val="125000"/>
              </a:lnSpc>
            </a:pPr>
            <a:r>
              <a:rPr lang="zh-TW" altLang="en-US" sz="2800">
                <a:solidFill>
                  <a:srgbClr val="660066"/>
                </a:solidFill>
                <a:latin typeface="華康魏碑體" pitchFamily="65" charset="-120"/>
                <a:ea typeface="華康魏碑體" pitchFamily="65" charset="-120"/>
              </a:rPr>
              <a:t>鳳梨</a:t>
            </a:r>
          </a:p>
          <a:p>
            <a:pPr>
              <a:lnSpc>
                <a:spcPct val="125000"/>
              </a:lnSpc>
            </a:pPr>
            <a:r>
              <a:rPr lang="zh-TW" altLang="en-US" sz="2800">
                <a:solidFill>
                  <a:srgbClr val="660066"/>
                </a:solidFill>
                <a:latin typeface="華康魏碑體" pitchFamily="65" charset="-120"/>
                <a:ea typeface="華康魏碑體" pitchFamily="65" charset="-120"/>
              </a:rPr>
              <a:t>向日葵 </a:t>
            </a:r>
          </a:p>
        </p:txBody>
      </p:sp>
      <p:pic>
        <p:nvPicPr>
          <p:cNvPr id="68617" name="Picture 9" descr="tusky%20(81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5445125"/>
            <a:ext cx="396875" cy="52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3" name="Picture 5" descr="tusky%20(8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13325"/>
            <a:ext cx="8318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9" name="Picture 11" descr="tusky%20(81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5300663"/>
            <a:ext cx="558800" cy="73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1" name="Picture 13" descr="tusky%20(8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57788"/>
            <a:ext cx="668337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657A-B179-4D5D-9066-C76E8F19D900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鸚鵡螺的半徑</a:t>
            </a:r>
          </a:p>
        </p:txBody>
      </p:sp>
      <p:pic>
        <p:nvPicPr>
          <p:cNvPr id="67589" name="Picture 5" descr="1804804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240087" cy="24431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1804795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3960813" cy="24511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Picture 15" descr="tusky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45125"/>
            <a:ext cx="5603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16" descr="tusky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5603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17" descr="tusky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5603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18" descr="tusky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445125"/>
            <a:ext cx="5603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29" descr="tusky%20(19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5445125"/>
            <a:ext cx="561975" cy="67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9F3E-EA35-4675-9D2D-C69B5D61B10A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8963</TotalTime>
  <Words>1337</Words>
  <Application>Microsoft Office PowerPoint</Application>
  <PresentationFormat>如螢幕大小 (4:3)</PresentationFormat>
  <Paragraphs>96</Paragraphs>
  <Slides>26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Geneva</vt:lpstr>
      <vt:lpstr>華康魏碑體</vt:lpstr>
      <vt:lpstr>新細明體</vt:lpstr>
      <vt:lpstr>標楷體</vt:lpstr>
      <vt:lpstr>Arial</vt:lpstr>
      <vt:lpstr>Calibri</vt:lpstr>
      <vt:lpstr>Times New Roman</vt:lpstr>
      <vt:lpstr>Wingdings</vt:lpstr>
      <vt:lpstr>Watermark</vt:lpstr>
      <vt:lpstr>方程式</vt:lpstr>
      <vt:lpstr> 復興商工 108 學年度第 1 學期  數學領域 廣設科特色課程設計 </vt:lpstr>
      <vt:lpstr>PowerPoint 簡報</vt:lpstr>
      <vt:lpstr>PowerPoint 簡報</vt:lpstr>
      <vt:lpstr>PowerPoint 簡報</vt:lpstr>
      <vt:lpstr>費波那西數列（Fibonacci Sequence）</vt:lpstr>
      <vt:lpstr>動動腦時間</vt:lpstr>
      <vt:lpstr>PowerPoint 簡報</vt:lpstr>
      <vt:lpstr>生活中的費氏數列</vt:lpstr>
      <vt:lpstr>鸚鵡螺的半徑</vt:lpstr>
      <vt:lpstr>松果</vt:lpstr>
      <vt:lpstr>鳳梨的外皮鱗片 </vt:lpstr>
      <vt:lpstr>向日葵種子的螺旋排列 </vt:lpstr>
      <vt:lpstr>愛美的費氏數列</vt:lpstr>
      <vt:lpstr>PowerPoint 簡報</vt:lpstr>
      <vt:lpstr>PowerPoint 簡報</vt:lpstr>
      <vt:lpstr>PowerPoint 簡報</vt:lpstr>
      <vt:lpstr>費氏級數在基本設計中的應用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生活中的數列 ~ 費氏數列</dc:title>
  <dc:creator>komkom</dc:creator>
  <cp:lastModifiedBy>FrankLiu</cp:lastModifiedBy>
  <cp:revision>91</cp:revision>
  <cp:lastPrinted>2020-01-16T04:13:50Z</cp:lastPrinted>
  <dcterms:created xsi:type="dcterms:W3CDTF">2012-11-13T11:54:59Z</dcterms:created>
  <dcterms:modified xsi:type="dcterms:W3CDTF">2020-01-16T08:08:47Z</dcterms:modified>
</cp:coreProperties>
</file>