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86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EE6AD-703A-4498-856C-10789F1D4835}" type="datetimeFigureOut">
              <a:rPr lang="zh-TW" altLang="en-US" smtClean="0"/>
              <a:t>2015/3/4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B82E1-1C3F-488B-AA25-02E780424E9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059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EE6AD-703A-4498-856C-10789F1D4835}" type="datetimeFigureOut">
              <a:rPr lang="zh-TW" altLang="en-US" smtClean="0"/>
              <a:t>2015/3/4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B82E1-1C3F-488B-AA25-02E780424E9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91272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EE6AD-703A-4498-856C-10789F1D4835}" type="datetimeFigureOut">
              <a:rPr lang="zh-TW" altLang="en-US" smtClean="0"/>
              <a:t>2015/3/4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B82E1-1C3F-488B-AA25-02E780424E9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07117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EE6AD-703A-4498-856C-10789F1D4835}" type="datetimeFigureOut">
              <a:rPr lang="zh-TW" altLang="en-US" smtClean="0"/>
              <a:t>2015/3/4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B82E1-1C3F-488B-AA25-02E780424E9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04011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EE6AD-703A-4498-856C-10789F1D4835}" type="datetimeFigureOut">
              <a:rPr lang="zh-TW" altLang="en-US" smtClean="0"/>
              <a:t>2015/3/4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B82E1-1C3F-488B-AA25-02E780424E9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72715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EE6AD-703A-4498-856C-10789F1D4835}" type="datetimeFigureOut">
              <a:rPr lang="zh-TW" altLang="en-US" smtClean="0"/>
              <a:t>2015/3/4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B82E1-1C3F-488B-AA25-02E780424E9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91231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EE6AD-703A-4498-856C-10789F1D4835}" type="datetimeFigureOut">
              <a:rPr lang="zh-TW" altLang="en-US" smtClean="0"/>
              <a:t>2015/3/4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B82E1-1C3F-488B-AA25-02E780424E9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84215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EE6AD-703A-4498-856C-10789F1D4835}" type="datetimeFigureOut">
              <a:rPr lang="zh-TW" altLang="en-US" smtClean="0"/>
              <a:t>2015/3/4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B82E1-1C3F-488B-AA25-02E780424E9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9419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EE6AD-703A-4498-856C-10789F1D4835}" type="datetimeFigureOut">
              <a:rPr lang="zh-TW" altLang="en-US" smtClean="0"/>
              <a:t>2015/3/4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B82E1-1C3F-488B-AA25-02E780424E9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35200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EE6AD-703A-4498-856C-10789F1D4835}" type="datetimeFigureOut">
              <a:rPr lang="zh-TW" altLang="en-US" smtClean="0"/>
              <a:t>2015/3/4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B82E1-1C3F-488B-AA25-02E780424E9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86959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EE6AD-703A-4498-856C-10789F1D4835}" type="datetimeFigureOut">
              <a:rPr lang="zh-TW" altLang="en-US" smtClean="0"/>
              <a:t>2015/3/4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B82E1-1C3F-488B-AA25-02E780424E9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5416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8EE6AD-703A-4498-856C-10789F1D4835}" type="datetimeFigureOut">
              <a:rPr lang="zh-TW" altLang="en-US" smtClean="0"/>
              <a:t>2015/3/4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1B82E1-1C3F-488B-AA25-02E780424E9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3411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sz="8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印刷估價</a:t>
            </a:r>
            <a:endParaRPr lang="zh-TW" altLang="en-US" sz="8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78157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79271" y="548679"/>
            <a:ext cx="784887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標準分類：</a:t>
            </a:r>
          </a:p>
          <a:p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理想標準：無延遲、無停頓情況下之工作情形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4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實質標準：實際情況下可負荷之工作情形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4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預計工作標準：用於長期計劃中，考慮諸多因素之預期工作情形。</a:t>
            </a:r>
          </a:p>
        </p:txBody>
      </p:sp>
    </p:spTree>
    <p:extLst>
      <p:ext uri="{BB962C8B-B14F-4D97-AF65-F5344CB8AC3E}">
        <p14:creationId xmlns:p14="http://schemas.microsoft.com/office/powerpoint/2010/main" val="114816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83568" y="626545"/>
            <a:ext cx="763284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標準成本製定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sz="4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材料成本：依印刷要求之品質、規格予以分析，再加上合理耗損之後，所訂定之標準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4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人工成本：實際工作時數加上疲勞休息時數之合理工作標準。</a:t>
            </a:r>
          </a:p>
        </p:txBody>
      </p:sp>
    </p:spTree>
    <p:extLst>
      <p:ext uri="{BB962C8B-B14F-4D97-AF65-F5344CB8AC3E}">
        <p14:creationId xmlns:p14="http://schemas.microsoft.com/office/powerpoint/2010/main" val="1295530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755576" y="1052736"/>
            <a:ext cx="784887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印製費標準</a:t>
            </a: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sz="4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4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以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各項目分攤之攤提率同時考慮市場競爭、供需情形再加上工廠產能，所訂定之標準。</a:t>
            </a:r>
          </a:p>
        </p:txBody>
      </p:sp>
    </p:spTree>
    <p:extLst>
      <p:ext uri="{BB962C8B-B14F-4D97-AF65-F5344CB8AC3E}">
        <p14:creationId xmlns:p14="http://schemas.microsoft.com/office/powerpoint/2010/main" val="2231823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39552" y="620688"/>
            <a:ext cx="813690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印刷估價之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意義</a:t>
            </a:r>
            <a:endParaRPr lang="en-US" altLang="zh-TW" sz="4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所謂估價；即是有關係印刷方面承印費用的計算，以印刷規格或樣本生產作業程序加以分析，並參照當時市場狀況、廠內營運概況、生產成本及定價政策等情況做為核算價格之基準。</a:t>
            </a:r>
          </a:p>
        </p:txBody>
      </p:sp>
    </p:spTree>
    <p:extLst>
      <p:ext uri="{BB962C8B-B14F-4D97-AF65-F5344CB8AC3E}">
        <p14:creationId xmlns:p14="http://schemas.microsoft.com/office/powerpoint/2010/main" val="29307300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67544" y="692696"/>
            <a:ext cx="835292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印刷估價單項目及內容</a:t>
            </a:r>
          </a:p>
          <a:p>
            <a:endParaRPr lang="zh-TW" altLang="en-US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客戶基本資料    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印刷品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之規格</a:t>
            </a:r>
          </a:p>
          <a:p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印刷紙張       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攝影費</a:t>
            </a:r>
          </a:p>
          <a:p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打字排版費      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設計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費</a:t>
            </a:r>
          </a:p>
          <a:p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製版、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照相       拼版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費</a:t>
            </a:r>
          </a:p>
          <a:p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印刷費          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裝訂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加工費</a:t>
            </a:r>
          </a:p>
          <a:p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其他費用</a:t>
            </a:r>
          </a:p>
        </p:txBody>
      </p:sp>
    </p:spTree>
    <p:extLst>
      <p:ext uri="{BB962C8B-B14F-4D97-AF65-F5344CB8AC3E}">
        <p14:creationId xmlns:p14="http://schemas.microsoft.com/office/powerpoint/2010/main" val="29604919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17387" y="1052736"/>
            <a:ext cx="7560840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客戶基本資料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sz="4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公司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行號、負責人、地址、電話、傳真，網址、統一編號、信用調查</a:t>
            </a: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等</a:t>
            </a:r>
          </a:p>
          <a:p>
            <a:endParaRPr lang="zh-TW" altLang="en-US" sz="4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040750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187624" y="1304465"/>
            <a:ext cx="691276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印刷品之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規格</a:t>
            </a:r>
            <a:endParaRPr lang="en-US" altLang="zh-TW" sz="4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4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名稱、</a:t>
            </a:r>
            <a:endParaRPr lang="en-US" altLang="zh-TW" sz="4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尺寸、</a:t>
            </a:r>
            <a:endParaRPr lang="en-US" altLang="zh-TW" sz="4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頁數、</a:t>
            </a:r>
            <a:endParaRPr lang="en-US" altLang="zh-TW" sz="4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印色</a:t>
            </a: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等。</a:t>
            </a:r>
          </a:p>
        </p:txBody>
      </p:sp>
    </p:spTree>
    <p:extLst>
      <p:ext uri="{BB962C8B-B14F-4D97-AF65-F5344CB8AC3E}">
        <p14:creationId xmlns:p14="http://schemas.microsoft.com/office/powerpoint/2010/main" val="5093912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971600" y="980728"/>
            <a:ext cx="4572000" cy="415498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印刷紙張</a:t>
            </a: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sz="4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4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紙張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種類</a:t>
            </a: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endParaRPr lang="en-US" altLang="zh-TW" sz="4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用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量</a:t>
            </a: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endParaRPr lang="en-US" altLang="zh-TW" sz="4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規格、</a:t>
            </a:r>
            <a:endParaRPr lang="en-US" altLang="zh-TW" sz="4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廠牌</a:t>
            </a:r>
            <a:r>
              <a:rPr lang="en-US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等。</a:t>
            </a:r>
          </a:p>
        </p:txBody>
      </p:sp>
    </p:spTree>
    <p:extLst>
      <p:ext uri="{BB962C8B-B14F-4D97-AF65-F5344CB8AC3E}">
        <p14:creationId xmlns:p14="http://schemas.microsoft.com/office/powerpoint/2010/main" val="33790020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39552" y="908720"/>
            <a:ext cx="8136904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紙張使用量預計</a:t>
            </a: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sz="4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4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以「令」</a:t>
            </a:r>
            <a:r>
              <a:rPr lang="en-US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( 500 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張全開</a:t>
            </a:r>
            <a:r>
              <a:rPr lang="en-US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) 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為計算單位。結果取小數二位；</a:t>
            </a:r>
          </a:p>
          <a:p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不足</a:t>
            </a:r>
            <a:r>
              <a:rPr lang="en-US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0.5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令以</a:t>
            </a:r>
            <a:r>
              <a:rPr lang="en-US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0.5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令計，超過或等於</a:t>
            </a:r>
            <a:r>
              <a:rPr lang="en-US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0.5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令以進位</a:t>
            </a:r>
            <a:r>
              <a:rPr lang="en-US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令計算</a:t>
            </a:r>
            <a:r>
              <a:rPr lang="zh-TW" altLang="en-US" dirty="0"/>
              <a:t>。</a:t>
            </a:r>
          </a:p>
          <a:p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902969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11560" y="1484784"/>
            <a:ext cx="806489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總使用量＝實際使用量＋正常放損</a:t>
            </a:r>
          </a:p>
          <a:p>
            <a:endParaRPr lang="en-US" altLang="zh-TW" sz="4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   頁數</a:t>
            </a: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×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印製總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數量</a:t>
            </a:r>
            <a:endParaRPr lang="en-US" altLang="zh-TW" sz="4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實際使用量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＝ </a:t>
            </a:r>
            <a:r>
              <a:rPr lang="en-US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----------------</a:t>
            </a:r>
            <a:endParaRPr lang="zh-TW" altLang="en-US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  </a:t>
            </a:r>
            <a:r>
              <a:rPr lang="en-US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×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開數</a:t>
            </a: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×500</a:t>
            </a:r>
          </a:p>
          <a:p>
            <a:endParaRPr lang="en-US" altLang="zh-TW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06889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395536" y="620688"/>
            <a:ext cx="828092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印刷成本概念</a:t>
            </a:r>
            <a:endParaRPr lang="en-US" altLang="zh-TW" sz="4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4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成本：為企業在經營時，為獲得某種利益的一切支出。</a:t>
            </a:r>
          </a:p>
          <a:p>
            <a:endParaRPr lang="zh-TW" altLang="en-US" sz="4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印刷成本即是印刷業者之成本概念。</a:t>
            </a:r>
            <a:endParaRPr lang="zh-TW" altLang="en-US" sz="4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75176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83568" y="1124744"/>
            <a:ext cx="756084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正常放損</a:t>
            </a: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計算</a:t>
            </a:r>
            <a:endParaRPr lang="en-US" altLang="zh-TW" sz="4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4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每色令、加工均以</a:t>
            </a:r>
            <a:r>
              <a:rPr lang="en-US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1%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累計</a:t>
            </a:r>
          </a:p>
          <a:p>
            <a:endParaRPr lang="en-US" altLang="zh-TW" sz="4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en-US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實際使用量之</a:t>
            </a:r>
            <a:r>
              <a:rPr lang="en-US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5%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預計。</a:t>
            </a:r>
          </a:p>
        </p:txBody>
      </p:sp>
    </p:spTree>
    <p:extLst>
      <p:ext uri="{BB962C8B-B14F-4D97-AF65-F5344CB8AC3E}">
        <p14:creationId xmlns:p14="http://schemas.microsoft.com/office/powerpoint/2010/main" val="9687918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39552" y="548680"/>
            <a:ext cx="784887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例：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16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ｋ書一本，內頁為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256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頁，印製數量為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1000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本，求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其內頁紙張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總使用量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解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實際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使用量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＝頁數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×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印製總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數量 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/ 2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×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開數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×500</a:t>
            </a:r>
          </a:p>
          <a:p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</a:p>
          <a:p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實際使用量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＝頁數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×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印製總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數量 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/ 2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×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開數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×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500</a:t>
            </a:r>
          </a:p>
          <a:p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＝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256×1000/2×16×500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＝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16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令</a:t>
            </a:r>
          </a:p>
          <a:p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			</a:t>
            </a:r>
          </a:p>
          <a:p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正常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放損計算＝採實際使用量之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5%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預計。</a:t>
            </a:r>
          </a:p>
          <a:p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正常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放損計算＝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16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令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×5%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＝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0.8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令</a:t>
            </a:r>
          </a:p>
          <a:p>
            <a:endParaRPr lang="zh-TW" altLang="en-US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總使用量＝實際使用量＋正常放損＝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16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＋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0.8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≒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17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令</a:t>
            </a:r>
          </a:p>
        </p:txBody>
      </p:sp>
    </p:spTree>
    <p:extLst>
      <p:ext uri="{BB962C8B-B14F-4D97-AF65-F5344CB8AC3E}">
        <p14:creationId xmlns:p14="http://schemas.microsoft.com/office/powerpoint/2010/main" val="30441851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827584" y="1196752"/>
            <a:ext cx="756084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攝影費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sz="4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拍攝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、後製</a:t>
            </a: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等</a:t>
            </a: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大都是委外論件計酬</a:t>
            </a: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endParaRPr lang="en-US" altLang="zh-TW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打字排版費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sz="4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數量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、尺寸</a:t>
            </a: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等</a:t>
            </a: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多為書籍類印刷</a:t>
            </a: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endParaRPr lang="en-US" altLang="zh-TW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350278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11560" y="908720"/>
            <a:ext cx="799288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設計費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sz="4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原稿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設計製作之難易度、印刷進度</a:t>
            </a: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等。</a:t>
            </a:r>
          </a:p>
          <a:p>
            <a:endParaRPr lang="zh-TW" altLang="en-US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製版、照相及拼版費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sz="4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原稿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尺寸、分色過網、製版、拼版、打樣</a:t>
            </a: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等。</a:t>
            </a:r>
          </a:p>
        </p:txBody>
      </p:sp>
    </p:spTree>
    <p:extLst>
      <p:ext uri="{BB962C8B-B14F-4D97-AF65-F5344CB8AC3E}">
        <p14:creationId xmlns:p14="http://schemas.microsoft.com/office/powerpoint/2010/main" val="21980041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23528" y="692696"/>
            <a:ext cx="835292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印刷費：含頁數、印色數、油墨</a:t>
            </a: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等，以？色</a:t>
            </a: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×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？令計算</a:t>
            </a:r>
          </a:p>
          <a:p>
            <a:endParaRPr lang="zh-TW" altLang="en-US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裝訂加工費：配頁、插頁、裁切</a:t>
            </a: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等裝訂方式，上光、燙金</a:t>
            </a: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等加工方式。</a:t>
            </a:r>
          </a:p>
          <a:p>
            <a:endParaRPr lang="zh-TW" altLang="en-US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其他費用：如稅捐、運費</a:t>
            </a: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等。</a:t>
            </a:r>
          </a:p>
          <a:p>
            <a:endParaRPr lang="zh-TW" altLang="en-US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390336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76239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0245120"/>
              </p:ext>
            </p:extLst>
          </p:nvPr>
        </p:nvGraphicFramePr>
        <p:xfrm>
          <a:off x="755576" y="1484784"/>
          <a:ext cx="7632848" cy="4392488"/>
        </p:xfrm>
        <a:graphic>
          <a:graphicData uri="http://schemas.openxmlformats.org/drawingml/2006/table">
            <a:tbl>
              <a:tblPr/>
              <a:tblGrid>
                <a:gridCol w="1908212"/>
                <a:gridCol w="1908212"/>
                <a:gridCol w="1908212"/>
                <a:gridCol w="1908212"/>
              </a:tblGrid>
              <a:tr h="2115446">
                <a:tc row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3600" dirty="0">
                          <a:effectLst/>
                          <a:latin typeface="Times New Roman"/>
                          <a:ea typeface="標楷體"/>
                          <a:cs typeface="Times New Roman"/>
                        </a:rPr>
                        <a:t>總成本</a:t>
                      </a:r>
                      <a:endParaRPr lang="zh-TW" sz="3600" dirty="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2800" dirty="0">
                          <a:effectLst/>
                          <a:latin typeface="Times New Roman"/>
                          <a:ea typeface="標楷體"/>
                          <a:cs typeface="Times New Roman"/>
                        </a:rPr>
                        <a:t>製造成本</a:t>
                      </a:r>
                      <a:endParaRPr lang="zh-TW" sz="2800" dirty="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2800" dirty="0">
                          <a:effectLst/>
                          <a:latin typeface="Times New Roman"/>
                          <a:ea typeface="標楷體"/>
                          <a:cs typeface="Times New Roman"/>
                        </a:rPr>
                        <a:t>材料</a:t>
                      </a:r>
                      <a:r>
                        <a:rPr lang="zh-TW" sz="2800" dirty="0" smtClean="0">
                          <a:effectLst/>
                          <a:latin typeface="Times New Roman"/>
                          <a:ea typeface="標楷體"/>
                          <a:cs typeface="Times New Roman"/>
                        </a:rPr>
                        <a:t>成本</a:t>
                      </a:r>
                      <a:endParaRPr lang="en-US" altLang="zh-TW" sz="2800" dirty="0" smtClean="0">
                        <a:effectLst/>
                        <a:latin typeface="Times New Roman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zh-TW" sz="2800" dirty="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2800" dirty="0">
                          <a:effectLst/>
                          <a:latin typeface="Times New Roman"/>
                          <a:ea typeface="標楷體"/>
                          <a:cs typeface="Times New Roman"/>
                        </a:rPr>
                        <a:t>人工</a:t>
                      </a:r>
                      <a:r>
                        <a:rPr lang="zh-TW" sz="2800" dirty="0" smtClean="0">
                          <a:effectLst/>
                          <a:latin typeface="Times New Roman"/>
                          <a:ea typeface="標楷體"/>
                          <a:cs typeface="Times New Roman"/>
                        </a:rPr>
                        <a:t>成本</a:t>
                      </a:r>
                      <a:endParaRPr lang="en-US" altLang="zh-TW" sz="2800" dirty="0" smtClean="0">
                        <a:effectLst/>
                        <a:latin typeface="Times New Roman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zh-TW" sz="2800" dirty="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2800" dirty="0">
                          <a:effectLst/>
                          <a:latin typeface="Times New Roman"/>
                          <a:ea typeface="標楷體"/>
                          <a:cs typeface="Times New Roman"/>
                        </a:rPr>
                        <a:t>委外</a:t>
                      </a:r>
                      <a:r>
                        <a:rPr lang="zh-TW" sz="2800" dirty="0" smtClean="0">
                          <a:effectLst/>
                          <a:latin typeface="Times New Roman"/>
                          <a:ea typeface="標楷體"/>
                          <a:cs typeface="Times New Roman"/>
                        </a:rPr>
                        <a:t>成本</a:t>
                      </a:r>
                      <a:endParaRPr lang="en-US" altLang="zh-TW" sz="2800" dirty="0" smtClean="0">
                        <a:effectLst/>
                        <a:latin typeface="Times New Roman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zh-TW" sz="2800" dirty="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2800" dirty="0">
                          <a:effectLst/>
                          <a:latin typeface="Times New Roman"/>
                          <a:ea typeface="標楷體"/>
                          <a:cs typeface="Times New Roman"/>
                        </a:rPr>
                        <a:t>印製成本</a:t>
                      </a:r>
                      <a:endParaRPr lang="zh-TW" sz="2800" dirty="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2800" dirty="0">
                          <a:effectLst/>
                          <a:latin typeface="Times New Roman"/>
                          <a:ea typeface="標楷體"/>
                          <a:cs typeface="Times New Roman"/>
                        </a:rPr>
                        <a:t>直接、</a:t>
                      </a:r>
                      <a:r>
                        <a:rPr lang="zh-TW" sz="2800" dirty="0" smtClean="0">
                          <a:effectLst/>
                          <a:latin typeface="Times New Roman"/>
                          <a:ea typeface="標楷體"/>
                          <a:cs typeface="Times New Roman"/>
                        </a:rPr>
                        <a:t>間接</a:t>
                      </a:r>
                      <a:endParaRPr lang="en-US" altLang="zh-TW" sz="2800" dirty="0" smtClean="0">
                        <a:effectLst/>
                        <a:latin typeface="Times New Roman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zh-TW" sz="2800" dirty="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  <a:p>
                      <a:pPr marR="15240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2800" dirty="0">
                          <a:effectLst/>
                          <a:latin typeface="Times New Roman"/>
                          <a:ea typeface="標楷體"/>
                          <a:cs typeface="Times New Roman"/>
                        </a:rPr>
                        <a:t>直接、</a:t>
                      </a:r>
                      <a:r>
                        <a:rPr lang="zh-TW" sz="2800" dirty="0" smtClean="0">
                          <a:effectLst/>
                          <a:latin typeface="Times New Roman"/>
                          <a:ea typeface="標楷體"/>
                          <a:cs typeface="Times New Roman"/>
                        </a:rPr>
                        <a:t>間接</a:t>
                      </a:r>
                      <a:endParaRPr lang="en-US" altLang="zh-TW" sz="2800" dirty="0" smtClean="0">
                        <a:effectLst/>
                        <a:latin typeface="Times New Roman"/>
                        <a:ea typeface="標楷體"/>
                        <a:cs typeface="Times New Roman"/>
                      </a:endParaRPr>
                    </a:p>
                    <a:p>
                      <a:pPr marR="15240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en-US" altLang="zh-TW" sz="2800" dirty="0" smtClean="0">
                        <a:effectLst/>
                        <a:latin typeface="Times New Roman"/>
                        <a:ea typeface="標楷體"/>
                        <a:cs typeface="Times New Roman"/>
                      </a:endParaRPr>
                    </a:p>
                    <a:p>
                      <a:pPr marR="15240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zh-TW" sz="2800" dirty="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標楷體"/>
                          <a:ea typeface="新細明體"/>
                          <a:cs typeface="Times New Roman"/>
                        </a:rPr>
                        <a:t> </a:t>
                      </a:r>
                      <a:endParaRPr lang="zh-TW" sz="2800" dirty="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標楷體"/>
                          <a:ea typeface="新細明體"/>
                          <a:cs typeface="Times New Roman"/>
                        </a:rPr>
                        <a:t> </a:t>
                      </a:r>
                      <a:endParaRPr lang="zh-TW" sz="2800" dirty="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704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2800" dirty="0">
                          <a:effectLst/>
                          <a:latin typeface="Times New Roman"/>
                          <a:ea typeface="標楷體"/>
                          <a:cs typeface="Times New Roman"/>
                        </a:rPr>
                        <a:t>管理成本</a:t>
                      </a:r>
                      <a:endParaRPr lang="zh-TW" sz="2800" dirty="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2800" dirty="0">
                          <a:effectLst/>
                          <a:latin typeface="Times New Roman"/>
                          <a:ea typeface="標楷體"/>
                          <a:cs typeface="Times New Roman"/>
                        </a:rPr>
                        <a:t>營業</a:t>
                      </a:r>
                      <a:r>
                        <a:rPr lang="zh-TW" sz="2800" dirty="0" smtClean="0">
                          <a:effectLst/>
                          <a:latin typeface="Times New Roman"/>
                          <a:ea typeface="標楷體"/>
                          <a:cs typeface="Times New Roman"/>
                        </a:rPr>
                        <a:t>費用</a:t>
                      </a:r>
                      <a:endParaRPr lang="en-US" altLang="zh-TW" sz="2800" dirty="0" smtClean="0">
                        <a:effectLst/>
                        <a:latin typeface="Times New Roman"/>
                        <a:ea typeface="標楷體"/>
                        <a:cs typeface="Times New Roman"/>
                      </a:endParaRPr>
                    </a:p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zh-TW" sz="2800" dirty="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2800" dirty="0" smtClean="0">
                          <a:effectLst/>
                          <a:latin typeface="Times New Roman"/>
                          <a:ea typeface="標楷體"/>
                          <a:cs typeface="Times New Roman"/>
                        </a:rPr>
                        <a:t>管理費用</a:t>
                      </a:r>
                      <a:endParaRPr lang="en-US" altLang="zh-TW" sz="2800" dirty="0" smtClean="0">
                        <a:effectLst/>
                        <a:latin typeface="Times New Roman"/>
                        <a:ea typeface="標楷體"/>
                        <a:cs typeface="Times New Roman"/>
                      </a:endParaRPr>
                    </a:p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zh-TW" sz="2800" dirty="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2800" dirty="0">
                          <a:effectLst/>
                          <a:latin typeface="Times New Roman"/>
                          <a:ea typeface="標楷體"/>
                          <a:cs typeface="Times New Roman"/>
                        </a:rPr>
                        <a:t>財務費用</a:t>
                      </a:r>
                      <a:endParaRPr lang="zh-TW" sz="2800" dirty="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標楷體"/>
                          <a:ea typeface="新細明體"/>
                          <a:cs typeface="Times New Roman"/>
                        </a:rPr>
                        <a:t> </a:t>
                      </a:r>
                      <a:endParaRPr lang="zh-TW" sz="2800" dirty="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zh-TW" sz="2800" dirty="0">
                        <a:effectLst/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899592" y="700917"/>
            <a:ext cx="482453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zh-TW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itchFamily="18" charset="0"/>
              </a:rPr>
              <a:t>印刷成本分類</a:t>
            </a:r>
            <a:endParaRPr kumimoji="1" lang="zh-TW" altLang="zh-TW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  <a:cs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13012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539552" y="764704"/>
            <a:ext cx="806489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材料成本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直接材料成本：指印刷過程中之必須品，如：紙、墨、軟片、版材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等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間接材料成本：無法歸屬各個印刷品，而以分攤方式予以攤銷者，如：印刷機之橡皮布、潤滑油、各種藥水、感光液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803747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725310" y="908720"/>
            <a:ext cx="784887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TW" altLang="en-US" sz="40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人工成本</a:t>
            </a:r>
            <a:r>
              <a:rPr lang="zh-TW" altLang="en-US" sz="40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sz="4000" dirty="0" smtClean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/>
            <a:endParaRPr lang="zh-TW" altLang="en-US" sz="40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/>
            <a:r>
              <a:rPr lang="zh-TW" altLang="en-US" sz="40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直接人工成本：實際印刷操作</a:t>
            </a:r>
            <a:r>
              <a:rPr lang="zh-TW" altLang="en-US" sz="40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人員</a:t>
            </a:r>
            <a:endParaRPr lang="en-US" altLang="zh-TW" sz="4000" dirty="0" smtClean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/>
            <a:r>
              <a:rPr lang="zh-TW" altLang="en-US" sz="40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en-US" sz="40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/>
            <a:r>
              <a:rPr lang="zh-TW" altLang="en-US" sz="40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間接人工成本：協助執行印刷人員，如：管理人員、辦事人員、營業人員。</a:t>
            </a:r>
            <a:endParaRPr lang="zh-TW" altLang="en-US" sz="40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35512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03532" y="1700808"/>
            <a:ext cx="777686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委外成本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sz="4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4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委託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其他工廠幫忙印製、加工處理之費用。</a:t>
            </a:r>
          </a:p>
          <a:p>
            <a:endParaRPr lang="zh-TW" altLang="en-US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79232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611560" y="836712"/>
            <a:ext cx="763284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印製成本</a:t>
            </a: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sz="4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4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此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類成本為無法直接支付而須採分攤方式予以攤銷者，如：水電瓦斯費用、修繕費用、設備廠房折舊費、租金</a:t>
            </a:r>
            <a:r>
              <a:rPr lang="en-US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等。</a:t>
            </a:r>
          </a:p>
          <a:p>
            <a:endParaRPr lang="zh-TW" altLang="en-US" sz="4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045011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83568" y="476672"/>
            <a:ext cx="799288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管理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成本</a:t>
            </a:r>
            <a:endParaRPr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營業費用：宣傳、交際、交通、出差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等。</a:t>
            </a:r>
          </a:p>
          <a:p>
            <a:endParaRPr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管理費用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：研究發展、開發、顧問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等。</a:t>
            </a:r>
          </a:p>
          <a:p>
            <a:endParaRPr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財務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費用：包裝、運費、員工福利、退休獎金、事務用品、郵電、保險、稅捐、利息、關稅、圖書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等。</a:t>
            </a:r>
          </a:p>
        </p:txBody>
      </p:sp>
    </p:spTree>
    <p:extLst>
      <p:ext uri="{BB962C8B-B14F-4D97-AF65-F5344CB8AC3E}">
        <p14:creationId xmlns:p14="http://schemas.microsoft.com/office/powerpoint/2010/main" val="90469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11560" y="1412388"/>
            <a:ext cx="820891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標準</a:t>
            </a: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成本</a:t>
            </a:r>
            <a:endParaRPr lang="en-US" altLang="zh-TW" sz="4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4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最高生產效率之下所耗用之原料、人工、製造費之應有成本為其標準成本。</a:t>
            </a:r>
          </a:p>
        </p:txBody>
      </p:sp>
    </p:spTree>
    <p:extLst>
      <p:ext uri="{BB962C8B-B14F-4D97-AF65-F5344CB8AC3E}">
        <p14:creationId xmlns:p14="http://schemas.microsoft.com/office/powerpoint/2010/main" val="3996485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811</Words>
  <Application>Microsoft Office PowerPoint</Application>
  <PresentationFormat>如螢幕大小 (4:3)</PresentationFormat>
  <Paragraphs>139</Paragraphs>
  <Slides>25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25</vt:i4>
      </vt:variant>
    </vt:vector>
  </HeadingPairs>
  <TitlesOfParts>
    <vt:vector size="26" baseType="lpstr">
      <vt:lpstr>Office 佈景主題</vt:lpstr>
      <vt:lpstr>印刷估價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印刷估價</dc:title>
  <dc:creator>Frank Liu</dc:creator>
  <cp:lastModifiedBy>Frank Liu</cp:lastModifiedBy>
  <cp:revision>9</cp:revision>
  <dcterms:created xsi:type="dcterms:W3CDTF">2015-03-03T08:49:19Z</dcterms:created>
  <dcterms:modified xsi:type="dcterms:W3CDTF">2015-03-04T01:45:17Z</dcterms:modified>
</cp:coreProperties>
</file>